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7" r:id="rId2"/>
    <p:sldId id="313" r:id="rId3"/>
    <p:sldId id="312" r:id="rId4"/>
    <p:sldId id="277" r:id="rId5"/>
    <p:sldId id="348" r:id="rId6"/>
    <p:sldId id="316" r:id="rId7"/>
    <p:sldId id="280" r:id="rId8"/>
    <p:sldId id="364" r:id="rId9"/>
    <p:sldId id="314" r:id="rId10"/>
    <p:sldId id="346" r:id="rId11"/>
    <p:sldId id="360" r:id="rId12"/>
    <p:sldId id="361" r:id="rId13"/>
    <p:sldId id="362" r:id="rId14"/>
    <p:sldId id="363" r:id="rId15"/>
    <p:sldId id="322" r:id="rId16"/>
    <p:sldId id="323" r:id="rId17"/>
    <p:sldId id="324" r:id="rId18"/>
    <p:sldId id="333" r:id="rId19"/>
    <p:sldId id="334" r:id="rId20"/>
    <p:sldId id="335" r:id="rId21"/>
    <p:sldId id="302" r:id="rId22"/>
    <p:sldId id="347" r:id="rId23"/>
    <p:sldId id="303" r:id="rId24"/>
    <p:sldId id="305" r:id="rId25"/>
    <p:sldId id="304" r:id="rId26"/>
    <p:sldId id="318" r:id="rId27"/>
    <p:sldId id="319" r:id="rId28"/>
    <p:sldId id="306" r:id="rId29"/>
    <p:sldId id="307" r:id="rId30"/>
    <p:sldId id="350" r:id="rId31"/>
    <p:sldId id="358" r:id="rId32"/>
    <p:sldId id="328" r:id="rId33"/>
    <p:sldId id="343" r:id="rId34"/>
    <p:sldId id="352" r:id="rId35"/>
    <p:sldId id="344" r:id="rId36"/>
    <p:sldId id="354" r:id="rId37"/>
    <p:sldId id="345" r:id="rId38"/>
    <p:sldId id="351" r:id="rId39"/>
    <p:sldId id="359" r:id="rId40"/>
    <p:sldId id="329" r:id="rId41"/>
    <p:sldId id="355" r:id="rId42"/>
    <p:sldId id="330" r:id="rId43"/>
    <p:sldId id="356" r:id="rId44"/>
    <p:sldId id="331" r:id="rId45"/>
    <p:sldId id="357" r:id="rId46"/>
    <p:sldId id="332" r:id="rId47"/>
    <p:sldId id="341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clrMode="gray" frameSlides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 autoAdjust="0"/>
    <p:restoredTop sz="93220" autoAdjust="0"/>
  </p:normalViewPr>
  <p:slideViewPr>
    <p:cSldViewPr>
      <p:cViewPr>
        <p:scale>
          <a:sx n="100" d="100"/>
          <a:sy n="100" d="100"/>
        </p:scale>
        <p:origin x="-1328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B8248-39F2-AD4F-B6E9-1FE1BD93A9FD}" type="datetimeFigureOut">
              <a:rPr lang="en-US" smtClean="0"/>
              <a:t>2/1/12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BA451-2312-9741-8788-0776161B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7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9FD2782-13CF-F043-A53B-5A8F2D79F2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386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1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UltraScan:</a:t>
            </a:r>
            <a:r>
              <a:rPr lang="en-US" baseline="0" dirty="0" smtClean="0"/>
              <a:t> </a:t>
            </a:r>
            <a:r>
              <a:rPr lang="en-US" dirty="0" smtClean="0"/>
              <a:t>modeling analytical ultracentrifugation sedimentation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6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researchers and students to use computational chemistry applications without being supercomputer experts,</a:t>
            </a:r>
            <a:r>
              <a:rPr lang="en-US" baseline="0" dirty="0" smtClean="0"/>
              <a:t> by providing a web interface and desktop client. User builds a molecule for simulation, and GridChem computes a molecular animation.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www.sciencegatewaysecurity.org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31.jpe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31.jpe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31.jpeg"/><Relationship Id="rId5" Type="http://schemas.openxmlformats.org/officeDocument/2006/relationships/image" Target="../media/image17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31.jpeg"/><Relationship Id="rId5" Type="http://schemas.openxmlformats.org/officeDocument/2006/relationships/image" Target="../media/image17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17.WM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17.WM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17.WMF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WMF"/><Relationship Id="rId5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1.tiff"/><Relationship Id="rId5" Type="http://schemas.openxmlformats.org/officeDocument/2006/relationships/image" Target="../media/image17.WMF"/><Relationship Id="rId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17.WMF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17.WMF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7.WMF"/><Relationship Id="rId5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724400" y="685800"/>
            <a:ext cx="4114800" cy="1828800"/>
          </a:xfrm>
        </p:spPr>
        <p:txBody>
          <a:bodyPr/>
          <a:lstStyle/>
          <a:p>
            <a:r>
              <a:rPr lang="en-US" sz="3200" dirty="0" smtClean="0"/>
              <a:t>Distributed Web Security for </a:t>
            </a:r>
            <a:br>
              <a:rPr lang="en-US" sz="3200" dirty="0" smtClean="0"/>
            </a:br>
            <a:r>
              <a:rPr lang="en-US" sz="3200" dirty="0" smtClean="0"/>
              <a:t>Science Gateways</a:t>
            </a:r>
            <a:endParaRPr lang="en-US" sz="3200" dirty="0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2514600"/>
            <a:ext cx="4114800" cy="4191000"/>
          </a:xfrm>
        </p:spPr>
        <p:txBody>
          <a:bodyPr/>
          <a:lstStyle/>
          <a:p>
            <a:r>
              <a:rPr lang="en-US" b="1" dirty="0" smtClean="0"/>
              <a:t>Jim Basney</a:t>
            </a:r>
            <a:br>
              <a:rPr lang="en-US" b="1" dirty="0" smtClean="0"/>
            </a:br>
            <a:r>
              <a:rPr lang="en-US" dirty="0" err="1" smtClean="0"/>
              <a:t>jbasney@illinois.edu</a:t>
            </a:r>
            <a:endParaRPr lang="en-US" dirty="0"/>
          </a:p>
          <a:p>
            <a:endParaRPr lang="en-US" b="1" dirty="0" smtClean="0"/>
          </a:p>
          <a:p>
            <a:r>
              <a:rPr lang="en-US" i="1" dirty="0" smtClean="0"/>
              <a:t>In collaboration with:</a:t>
            </a:r>
            <a:br>
              <a:rPr lang="en-US" i="1" dirty="0" smtClean="0"/>
            </a:br>
            <a:r>
              <a:rPr lang="en-US" b="1" dirty="0" smtClean="0"/>
              <a:t>Rion Dooley</a:t>
            </a:r>
            <a:br>
              <a:rPr lang="en-US" b="1" dirty="0" smtClean="0"/>
            </a:br>
            <a:r>
              <a:rPr lang="en-US" dirty="0" err="1" smtClean="0"/>
              <a:t>dooley@tacc.utexas.edu</a:t>
            </a:r>
            <a:endParaRPr lang="en-US" dirty="0"/>
          </a:p>
          <a:p>
            <a:r>
              <a:rPr lang="en-US" b="1" dirty="0" smtClean="0"/>
              <a:t>Jeff Gaynor</a:t>
            </a:r>
            <a:br>
              <a:rPr lang="en-US" b="1" dirty="0" smtClean="0"/>
            </a:br>
            <a:r>
              <a:rPr lang="en-US" dirty="0" err="1" smtClean="0"/>
              <a:t>gaynor@illinois.edu</a:t>
            </a:r>
            <a:endParaRPr lang="en-US" dirty="0"/>
          </a:p>
          <a:p>
            <a:r>
              <a:rPr lang="en-US" b="1" dirty="0" smtClean="0"/>
              <a:t>Suresh Marru</a:t>
            </a:r>
            <a:br>
              <a:rPr lang="en-US" b="1" dirty="0" smtClean="0"/>
            </a:br>
            <a:r>
              <a:rPr lang="en-US" dirty="0" err="1" smtClean="0"/>
              <a:t>smarru@indiana.edu</a:t>
            </a:r>
            <a:endParaRPr lang="en-US" dirty="0"/>
          </a:p>
          <a:p>
            <a:r>
              <a:rPr lang="en-US" b="1" dirty="0" smtClean="0"/>
              <a:t>Marlon Pierce</a:t>
            </a:r>
            <a:br>
              <a:rPr lang="en-US" b="1" dirty="0" smtClean="0"/>
            </a:br>
            <a:r>
              <a:rPr lang="en-US" dirty="0" err="1" smtClean="0"/>
              <a:t>marpierc@indiana.edu</a:t>
            </a:r>
            <a:endParaRPr lang="en-US" dirty="0"/>
          </a:p>
        </p:txBody>
      </p:sp>
      <p:pic>
        <p:nvPicPr>
          <p:cNvPr id="4" name="Picture 18" descr="UofI-NCSA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5029200"/>
            <a:ext cx="533400" cy="661988"/>
          </a:xfrm>
          <a:prstGeom prst="rect">
            <a:avLst/>
          </a:prstGeom>
          <a:noFill/>
        </p:spPr>
      </p:pic>
      <p:pic>
        <p:nvPicPr>
          <p:cNvPr id="5" name="Picture 21" descr="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5105400"/>
            <a:ext cx="2438400" cy="460375"/>
          </a:xfrm>
          <a:prstGeom prst="rect">
            <a:avLst/>
          </a:prstGeom>
          <a:noFill/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28600" y="6172200"/>
            <a:ext cx="4219875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This material is based upon work supported by the 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National Science Foundation under grant number </a:t>
            </a:r>
            <a:r>
              <a:rPr lang="en-US" sz="1200" dirty="0">
                <a:solidFill>
                  <a:schemeClr val="bg1"/>
                </a:solidFill>
              </a:rPr>
              <a:t>1127210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 descr="header_tacc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5715000"/>
            <a:ext cx="1271088" cy="412750"/>
          </a:xfrm>
          <a:prstGeom prst="rect">
            <a:avLst/>
          </a:prstGeom>
        </p:spPr>
      </p:pic>
      <p:pic>
        <p:nvPicPr>
          <p:cNvPr id="3" name="Picture 2" descr="iu-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715000"/>
            <a:ext cx="269875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2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</a:t>
            </a:r>
            <a:r>
              <a:rPr lang="en-US" dirty="0"/>
              <a:t>2</a:t>
            </a:r>
            <a:r>
              <a:rPr lang="en-US" dirty="0" smtClean="0"/>
              <a:t>.0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5146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Resource 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3434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339192" y="1295400"/>
            <a:ext cx="2232808" cy="1371600"/>
            <a:chOff x="2339192" y="1295400"/>
            <a:chExt cx="2232808" cy="1371600"/>
          </a:xfrm>
        </p:grpSpPr>
        <p:sp>
          <p:nvSpPr>
            <p:cNvPr id="11" name="TextBox 10"/>
            <p:cNvSpPr txBox="1"/>
            <p:nvPr/>
          </p:nvSpPr>
          <p:spPr>
            <a:xfrm rot="20532255">
              <a:off x="2339192" y="1647245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743200" y="1295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981200"/>
              <a:ext cx="2057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2286000"/>
            <a:ext cx="1905000" cy="1066800"/>
            <a:chOff x="2743200" y="2286000"/>
            <a:chExt cx="1905000" cy="10668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2286000"/>
              <a:ext cx="19050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220916">
              <a:off x="3544061" y="267068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1242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400800" y="2590800"/>
            <a:ext cx="1143000" cy="1600200"/>
            <a:chOff x="6400800" y="2590800"/>
            <a:chExt cx="1143000" cy="16002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7086600" y="2590800"/>
              <a:ext cx="45720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400800" y="3276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629400" y="2819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315200" y="2590800"/>
            <a:ext cx="1524000" cy="1752600"/>
            <a:chOff x="7315200" y="2590800"/>
            <a:chExt cx="1524000" cy="1752600"/>
          </a:xfrm>
        </p:grpSpPr>
        <p:cxnSp>
          <p:nvCxnSpPr>
            <p:cNvPr id="44" name="Straight Arrow Connector 43"/>
            <p:cNvCxnSpPr/>
            <p:nvPr/>
          </p:nvCxnSpPr>
          <p:spPr>
            <a:xfrm flipH="1">
              <a:off x="7315200" y="2590800"/>
              <a:ext cx="53340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543800" y="35052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Resource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772400" y="3048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7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408331"/>
            <a:chOff x="2209800" y="4267200"/>
            <a:chExt cx="3657600" cy="1408331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sp>
        <p:nvSpPr>
          <p:cNvPr id="31" name="Oval 30"/>
          <p:cNvSpPr/>
          <p:nvPr/>
        </p:nvSpPr>
        <p:spPr>
          <a:xfrm>
            <a:off x="4495800" y="6858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b="1" dirty="0" smtClean="0"/>
              <a:t>Authorization</a:t>
            </a:r>
            <a:br>
              <a:rPr lang="en-US" b="1" dirty="0" smtClean="0"/>
            </a:br>
            <a:r>
              <a:rPr lang="en-US" b="1" dirty="0" smtClean="0"/>
              <a:t>Server</a:t>
            </a:r>
            <a:endParaRPr lang="en-US" b="1" dirty="0"/>
          </a:p>
        </p:txBody>
      </p:sp>
      <p:sp>
        <p:nvSpPr>
          <p:cNvPr id="32" name="Oval 31"/>
          <p:cNvSpPr/>
          <p:nvPr/>
        </p:nvSpPr>
        <p:spPr>
          <a:xfrm>
            <a:off x="6858000" y="6858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b="1" dirty="0" smtClean="0"/>
              <a:t>Resource</a:t>
            </a:r>
            <a:br>
              <a:rPr lang="en-US" b="1" dirty="0" smtClean="0"/>
            </a:br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33" name="Straight Arrow Connector 32"/>
          <p:cNvCxnSpPr>
            <a:stCxn id="32" idx="2"/>
            <a:endCxn id="31" idx="6"/>
          </p:cNvCxnSpPr>
          <p:nvPr/>
        </p:nvCxnSpPr>
        <p:spPr>
          <a:xfrm flipH="1">
            <a:off x="6324600" y="1600200"/>
            <a:ext cx="53340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67400" y="3810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Validate Token</a:t>
            </a:r>
          </a:p>
        </p:txBody>
      </p:sp>
      <p:sp>
        <p:nvSpPr>
          <p:cNvPr id="35" name="Oval 34"/>
          <p:cNvSpPr/>
          <p:nvPr/>
        </p:nvSpPr>
        <p:spPr>
          <a:xfrm>
            <a:off x="6400800" y="990600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67101" y="381001"/>
            <a:ext cx="4701367" cy="22098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105400" y="2514600"/>
            <a:ext cx="1371600" cy="1905000"/>
            <a:chOff x="4191000" y="2286000"/>
            <a:chExt cx="1371600" cy="1905000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4724400" y="2286000"/>
              <a:ext cx="838200" cy="19050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419600" y="2743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91000" y="3200400"/>
              <a:ext cx="1193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  <a:br>
                <a:rPr lang="en-US" b="1" dirty="0" smtClean="0"/>
              </a:br>
              <a:r>
                <a:rPr lang="en-US" b="1" dirty="0" smtClean="0"/>
                <a:t>Refresh</a:t>
              </a:r>
              <a:endParaRPr lang="en-US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1559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2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www.sciencegatewaysecurity.org</a:t>
            </a:r>
            <a:endParaRPr lang="en-US" dirty="0"/>
          </a:p>
        </p:txBody>
      </p:sp>
      <p:pic>
        <p:nvPicPr>
          <p:cNvPr id="5" name="Picture 4" descr="s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6570" y="217805"/>
            <a:ext cx="10137140" cy="642239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53000" y="2286000"/>
            <a:ext cx="685800" cy="5334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356100" y="23876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7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sf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" y="513080"/>
            <a:ext cx="8859520" cy="583184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10200" y="4114800"/>
            <a:ext cx="6858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813300" y="41402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1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sf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4900"/>
            <a:ext cx="6858000" cy="46482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57400" y="4114800"/>
            <a:ext cx="7620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460500" y="41402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sf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175" y="1790700"/>
            <a:ext cx="9658350" cy="3276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010400" y="2286000"/>
            <a:ext cx="838200" cy="4445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6413500" y="23876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5146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3434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943600" y="6858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Identity Provider</a:t>
            </a:r>
            <a:endParaRPr lang="en-US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27432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933618">
              <a:off x="4135659" y="4250835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100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524000"/>
            <a:ext cx="3352800" cy="1143000"/>
            <a:chOff x="2514600" y="1524000"/>
            <a:chExt cx="3352800" cy="1143000"/>
          </a:xfrm>
        </p:grpSpPr>
        <p:sp>
          <p:nvSpPr>
            <p:cNvPr id="11" name="TextBox 10"/>
            <p:cNvSpPr txBox="1"/>
            <p:nvPr/>
          </p:nvSpPr>
          <p:spPr>
            <a:xfrm rot="20472673">
              <a:off x="3291987" y="1611215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</a:t>
              </a:r>
              <a:endParaRPr lang="en-US" b="1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402835">
              <a:off x="4055877" y="2382544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143000"/>
            <a:chOff x="2209800" y="4267200"/>
            <a:chExt cx="3657600" cy="1143000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875477">
              <a:off x="3295630" y="4995311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Who are you?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819400" y="4648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3048000" y="1828800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200" y="5715000"/>
            <a:ext cx="300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Examples: OpenID, SAML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5334000" y="2514600"/>
            <a:ext cx="1371600" cy="1752600"/>
            <a:chOff x="5334000" y="2514600"/>
            <a:chExt cx="1371600" cy="17526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334000" y="34290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  <a:endParaRPr lang="en-US" b="1" dirty="0" smtClean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7912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10400" y="2590800"/>
            <a:ext cx="1524000" cy="1676400"/>
            <a:chOff x="7010400" y="2590800"/>
            <a:chExt cx="1524000" cy="167640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010400" y="33528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User Information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5438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14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Via Delegation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5146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Resource 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3434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943600" y="6858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Identity/Resource Provider</a:t>
            </a:r>
            <a:endParaRPr lang="en-US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066800"/>
            <a:ext cx="3352800" cy="1600200"/>
            <a:chOff x="2514600" y="1066800"/>
            <a:chExt cx="3352800" cy="1600200"/>
          </a:xfrm>
        </p:grpSpPr>
        <p:sp>
          <p:nvSpPr>
            <p:cNvPr id="11" name="TextBox 10"/>
            <p:cNvSpPr txBox="1"/>
            <p:nvPr/>
          </p:nvSpPr>
          <p:spPr>
            <a:xfrm>
              <a:off x="3124200" y="106680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 to My Info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971800" y="1676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1524000" cy="1676400"/>
            <a:chOff x="7010400" y="2590800"/>
            <a:chExt cx="15240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User Information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5438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 flipV="1">
            <a:off x="2209800" y="4267200"/>
            <a:ext cx="36576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875477">
            <a:off x="3295630" y="499531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Who are you?</a:t>
            </a:r>
            <a:endParaRPr lang="en-US" b="1" dirty="0"/>
          </a:p>
        </p:txBody>
      </p:sp>
      <p:sp>
        <p:nvSpPr>
          <p:cNvPr id="32" name="Oval 31"/>
          <p:cNvSpPr/>
          <p:nvPr/>
        </p:nvSpPr>
        <p:spPr>
          <a:xfrm>
            <a:off x="2819400" y="4648200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200" y="5715000"/>
            <a:ext cx="30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OpenID Connect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097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Via </a:t>
            </a:r>
            <a:r>
              <a:rPr lang="en-US" dirty="0" smtClean="0"/>
              <a:t>Delegation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 Idea</a:t>
            </a:r>
          </a:p>
          <a:p>
            <a:pPr lvl="1"/>
            <a:r>
              <a:rPr lang="en-US" dirty="0" smtClean="0"/>
              <a:t>App: Who are you?</a:t>
            </a:r>
          </a:p>
          <a:p>
            <a:pPr lvl="1"/>
            <a:r>
              <a:rPr lang="en-US" dirty="0" smtClean="0"/>
              <a:t>User: Here’s full access to my Twitter account.</a:t>
            </a:r>
          </a:p>
          <a:p>
            <a:r>
              <a:rPr lang="en-US" dirty="0" smtClean="0"/>
              <a:t>Better Idea</a:t>
            </a:r>
          </a:p>
          <a:p>
            <a:pPr lvl="1"/>
            <a:r>
              <a:rPr lang="en-US" dirty="0" smtClean="0"/>
              <a:t>App: Who are you?</a:t>
            </a:r>
          </a:p>
          <a:p>
            <a:pPr lvl="1"/>
            <a:r>
              <a:rPr lang="en-US" dirty="0" smtClean="0"/>
              <a:t>User: Here’s </a:t>
            </a:r>
            <a:r>
              <a:rPr lang="en-US" dirty="0" smtClean="0"/>
              <a:t>read </a:t>
            </a:r>
            <a:r>
              <a:rPr lang="en-US" dirty="0" smtClean="0"/>
              <a:t>access to my Twitter account profile.</a:t>
            </a:r>
          </a:p>
          <a:p>
            <a:r>
              <a:rPr lang="en-US" dirty="0" smtClean="0"/>
              <a:t>Delegated access to user’s profile information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nat.sakimura.org</a:t>
            </a:r>
            <a:r>
              <a:rPr lang="en-US" dirty="0"/>
              <a:t>/2011/05/15/dummys-guide-for-the-difference-between-oauth-authentication-and-openid</a:t>
            </a:r>
            <a:r>
              <a:rPr lang="en-US" dirty="0" smtClean="0"/>
              <a:t>/</a:t>
            </a:r>
          </a:p>
          <a:p>
            <a:r>
              <a:rPr lang="en-US" dirty="0" smtClean="0"/>
              <a:t>Example: </a:t>
            </a:r>
            <a:r>
              <a:rPr lang="en-US" b="1" dirty="0" smtClean="0"/>
              <a:t>OpenID Connect</a:t>
            </a:r>
            <a:r>
              <a:rPr lang="en-US" dirty="0" smtClean="0"/>
              <a:t> built on OAuth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990600"/>
            <a:ext cx="1586537" cy="15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7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1.0 Model (Again)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5146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Resource 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3434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943600" y="6858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  <a:endParaRPr lang="en-US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143000"/>
            <a:ext cx="3352800" cy="1524000"/>
            <a:chOff x="2514600" y="1143000"/>
            <a:chExt cx="3352800" cy="1524000"/>
          </a:xfrm>
        </p:grpSpPr>
        <p:sp>
          <p:nvSpPr>
            <p:cNvPr id="11" name="TextBox 10"/>
            <p:cNvSpPr txBox="1"/>
            <p:nvPr/>
          </p:nvSpPr>
          <p:spPr>
            <a:xfrm>
              <a:off x="3276600" y="11430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1295400" cy="1676400"/>
            <a:chOff x="7010400" y="2590800"/>
            <a:chExt cx="12954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Resource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408331"/>
            <a:chOff x="2209800" y="4267200"/>
            <a:chExt cx="3657600" cy="1408331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3276600" y="1066800"/>
            <a:ext cx="1676400" cy="5334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2590800" y="12192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4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Authentication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b="1" dirty="0" smtClean="0"/>
              <a:t>Resource</a:t>
            </a:r>
            <a:br>
              <a:rPr lang="en-US" b="1" dirty="0" smtClean="0"/>
            </a:br>
            <a:r>
              <a:rPr lang="en-US" b="1" dirty="0" smtClean="0"/>
              <a:t>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800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436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33600" y="3962400"/>
            <a:ext cx="3657600" cy="11430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362200" y="2743200"/>
            <a:ext cx="3429000" cy="533400"/>
            <a:chOff x="2362200" y="2743200"/>
            <a:chExt cx="3429000" cy="533400"/>
          </a:xfrm>
        </p:grpSpPr>
        <p:sp>
          <p:nvSpPr>
            <p:cNvPr id="11" name="TextBox 10"/>
            <p:cNvSpPr txBox="1"/>
            <p:nvPr/>
          </p:nvSpPr>
          <p:spPr>
            <a:xfrm>
              <a:off x="3505200" y="28194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124200" y="27432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2a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362200" y="3276600"/>
              <a:ext cx="3429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 flipH="1">
            <a:off x="2362200" y="3505200"/>
            <a:ext cx="3352800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77000" y="4038600"/>
            <a:ext cx="0" cy="6858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81800" y="4114800"/>
            <a:ext cx="0" cy="6096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905000" y="4114800"/>
            <a:ext cx="3962400" cy="12954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43600" y="609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 err="1" smtClean="0"/>
              <a:t>AuthN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Service</a:t>
            </a:r>
            <a:endParaRPr lang="en-US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477000" y="19812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" y="5715000"/>
            <a:ext cx="47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Examples: LDAP, RADIUS, PAM, Kerberos</a:t>
            </a:r>
            <a:endParaRPr lang="en-US" b="1" dirty="0"/>
          </a:p>
        </p:txBody>
      </p:sp>
      <p:sp>
        <p:nvSpPr>
          <p:cNvPr id="54" name="Oval 53"/>
          <p:cNvSpPr/>
          <p:nvPr/>
        </p:nvSpPr>
        <p:spPr>
          <a:xfrm>
            <a:off x="5943600" y="2133600"/>
            <a:ext cx="451103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2b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77000" y="20574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Verify</a:t>
            </a:r>
            <a:br>
              <a:rPr lang="en-US" b="1" dirty="0" smtClean="0"/>
            </a:br>
            <a:r>
              <a:rPr lang="en-US" b="1" dirty="0" smtClean="0"/>
              <a:t>Password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118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National Center for Supercomputing Applications (NCSA)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6934200" cy="4114800"/>
          </a:xfrm>
        </p:spPr>
        <p:txBody>
          <a:bodyPr/>
          <a:lstStyle/>
          <a:p>
            <a:r>
              <a:rPr lang="en-US" dirty="0" smtClean="0"/>
              <a:t>Located at </a:t>
            </a:r>
            <a:br>
              <a:rPr lang="en-US" dirty="0" smtClean="0"/>
            </a:br>
            <a:r>
              <a:rPr lang="en-US" dirty="0" smtClean="0"/>
              <a:t>University of Illinois at Urbana-Champaign</a:t>
            </a:r>
          </a:p>
          <a:p>
            <a:r>
              <a:rPr lang="en-US" dirty="0" smtClean="0"/>
              <a:t>Established in 1986 by </a:t>
            </a:r>
            <a:br>
              <a:rPr lang="en-US" dirty="0" smtClean="0"/>
            </a:br>
            <a:r>
              <a:rPr lang="en-US" dirty="0" smtClean="0"/>
              <a:t>NSF </a:t>
            </a:r>
            <a:r>
              <a:rPr lang="en-US" dirty="0"/>
              <a:t>Supercomputer Centers </a:t>
            </a:r>
            <a:r>
              <a:rPr lang="en-US" dirty="0" smtClean="0"/>
              <a:t>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990600"/>
            <a:ext cx="1905000" cy="1270000"/>
          </a:xfrm>
          <a:prstGeom prst="rect">
            <a:avLst/>
          </a:prstGeom>
        </p:spPr>
      </p:pic>
      <p:pic>
        <p:nvPicPr>
          <p:cNvPr id="8" name="Picture 6" descr="mercury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33528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3352800"/>
            <a:ext cx="20320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 descr="Blue Waters view E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0" r="-705"/>
          <a:stretch/>
        </p:blipFill>
        <p:spPr bwMode="auto">
          <a:xfrm>
            <a:off x="6629400" y="2743200"/>
            <a:ext cx="231343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33600" y="5638800"/>
            <a:ext cx="310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www.ncsa.illinois.edu</a:t>
            </a:r>
            <a:endParaRPr lang="en-US" dirty="0"/>
          </a:p>
        </p:txBody>
      </p:sp>
      <p:pic>
        <p:nvPicPr>
          <p:cNvPr id="11" name="Picture 10" descr="bluewatersess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3352800"/>
            <a:ext cx="1344168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Token-based Authentication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b="1" dirty="0" smtClean="0"/>
              <a:t>Resource</a:t>
            </a:r>
            <a:br>
              <a:rPr lang="en-US" b="1" dirty="0" smtClean="0"/>
            </a:br>
            <a:r>
              <a:rPr lang="en-US" b="1" dirty="0" smtClean="0"/>
              <a:t>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800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436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33600" y="3962400"/>
            <a:ext cx="3657600" cy="11430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62200" y="3810000"/>
            <a:ext cx="3505200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77000" y="4038600"/>
            <a:ext cx="0" cy="6858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81800" y="4114800"/>
            <a:ext cx="0" cy="6096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905000" y="4114800"/>
            <a:ext cx="3962400" cy="12954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43600" y="609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 smtClean="0"/>
              <a:t>IdP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57200" y="5715000"/>
            <a:ext cx="414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Examples: OpenID, SAML, Kerberos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05000" y="1143000"/>
            <a:ext cx="4038600" cy="1447800"/>
            <a:chOff x="1905000" y="1143000"/>
            <a:chExt cx="4038600" cy="1447800"/>
          </a:xfrm>
        </p:grpSpPr>
        <p:sp>
          <p:nvSpPr>
            <p:cNvPr id="11" name="TextBox 10"/>
            <p:cNvSpPr txBox="1"/>
            <p:nvPr/>
          </p:nvSpPr>
          <p:spPr>
            <a:xfrm rot="20476452">
              <a:off x="3147183" y="1429595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819400" y="16002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2b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1905000" y="1143000"/>
              <a:ext cx="4038600" cy="1447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133600" y="1371600"/>
            <a:ext cx="3909183" cy="1371600"/>
            <a:chOff x="2133600" y="1371600"/>
            <a:chExt cx="3909183" cy="1371600"/>
          </a:xfrm>
        </p:grpSpPr>
        <p:cxnSp>
          <p:nvCxnSpPr>
            <p:cNvPr id="48" name="Straight Arrow Connector 47"/>
            <p:cNvCxnSpPr/>
            <p:nvPr/>
          </p:nvCxnSpPr>
          <p:spPr>
            <a:xfrm flipH="1">
              <a:off x="2133600" y="1371600"/>
              <a:ext cx="3733800" cy="1371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343400" y="19050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2c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20476452">
              <a:off x="4671183" y="165819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  <a:endParaRPr lang="en-US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62200" y="2362200"/>
            <a:ext cx="3657600" cy="533400"/>
            <a:chOff x="2362200" y="2362200"/>
            <a:chExt cx="3657600" cy="53340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362200" y="2895600"/>
              <a:ext cx="3657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114800" y="23622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2d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95800" y="24384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  <a:endParaRPr lang="en-US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2971800"/>
            <a:ext cx="3505200" cy="533400"/>
            <a:chOff x="2362200" y="2971800"/>
            <a:chExt cx="3505200" cy="533400"/>
          </a:xfrm>
        </p:grpSpPr>
        <p:cxnSp>
          <p:nvCxnSpPr>
            <p:cNvPr id="42" name="Straight Arrow Connector 41"/>
            <p:cNvCxnSpPr/>
            <p:nvPr/>
          </p:nvCxnSpPr>
          <p:spPr>
            <a:xfrm flipH="1">
              <a:off x="2362200" y="3505200"/>
              <a:ext cx="3505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3200400" y="29718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2a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81400" y="30480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Who are you?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19800" y="1981200"/>
            <a:ext cx="1981200" cy="685800"/>
            <a:chOff x="6019800" y="1981200"/>
            <a:chExt cx="1981200" cy="685800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6553200" y="2057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6019800" y="20574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2d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29400" y="19812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User Attributes</a:t>
              </a:r>
              <a:endParaRPr lang="en-US" b="1" dirty="0"/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2286000" y="3657600"/>
            <a:ext cx="3657600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5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bergis-home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990600"/>
            <a:ext cx="3152775" cy="3092450"/>
          </a:xfrm>
          <a:prstGeom prst="rect">
            <a:avLst/>
          </a:prstGeom>
        </p:spPr>
      </p:pic>
      <p:pic>
        <p:nvPicPr>
          <p:cNvPr id="7" name="Picture 6" descr="globus-online-hom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1295400"/>
            <a:ext cx="3429000" cy="41433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Gateways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4" name="Picture 3" descr="gridchem-home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76400"/>
            <a:ext cx="2867025" cy="4264025"/>
          </a:xfrm>
          <a:prstGeom prst="rect">
            <a:avLst/>
          </a:prstGeom>
        </p:spPr>
      </p:pic>
      <p:pic>
        <p:nvPicPr>
          <p:cNvPr id="8" name="Picture 7" descr="ultrascan-home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2286000"/>
            <a:ext cx="3222625" cy="3273425"/>
          </a:xfrm>
          <a:prstGeom prst="rect">
            <a:avLst/>
          </a:prstGeom>
        </p:spPr>
      </p:pic>
      <p:pic>
        <p:nvPicPr>
          <p:cNvPr id="3" name="Picture 2" descr="iplant-homepage.ti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2895600"/>
            <a:ext cx="326390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4" name="Picture 3" descr="gridchem-overview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1" t="5880" r="4778" b="5885"/>
          <a:stretch/>
        </p:blipFill>
        <p:spPr>
          <a:xfrm>
            <a:off x="45720" y="0"/>
            <a:ext cx="9052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3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Gateways: Accessing Resources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7" name="Picture 6" descr="gridchem-home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b="26822"/>
          <a:stretch/>
        </p:blipFill>
        <p:spPr>
          <a:xfrm>
            <a:off x="3657600" y="1828800"/>
            <a:ext cx="2293620" cy="2313432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2514600" y="259080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96000" y="259080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81200"/>
            <a:ext cx="2044700" cy="1727200"/>
          </a:xfrm>
          <a:prstGeom prst="rect">
            <a:avLst/>
          </a:prstGeom>
        </p:spPr>
      </p:pic>
      <p:pic>
        <p:nvPicPr>
          <p:cNvPr id="18" name="Picture 17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3124200"/>
            <a:ext cx="1513332" cy="1001268"/>
          </a:xfrm>
          <a:prstGeom prst="rect">
            <a:avLst/>
          </a:prstGeom>
        </p:spPr>
      </p:pic>
      <p:pic>
        <p:nvPicPr>
          <p:cNvPr id="19" name="Picture 18" descr="mss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1371600"/>
            <a:ext cx="952500" cy="1584325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rot="5400000">
            <a:off x="2819400" y="3276600"/>
            <a:ext cx="381000" cy="26670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6400800" y="3276600"/>
            <a:ext cx="381000" cy="26670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0916" y="4800600"/>
            <a:ext cx="1891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 accesses</a:t>
            </a:r>
            <a:br>
              <a:rPr lang="en-US" dirty="0" smtClean="0"/>
            </a:br>
            <a:r>
              <a:rPr lang="en-US" dirty="0" smtClean="0"/>
              <a:t>science gateway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07750" y="4800600"/>
            <a:ext cx="2442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science gateway uses </a:t>
            </a:r>
            <a:br>
              <a:rPr lang="en-US" dirty="0" smtClean="0"/>
            </a:br>
            <a:r>
              <a:rPr lang="en-US" dirty="0" smtClean="0"/>
              <a:t>external resources</a:t>
            </a:r>
            <a:br>
              <a:rPr lang="en-US" dirty="0" smtClean="0"/>
            </a:br>
            <a:r>
              <a:rPr lang="en-US" dirty="0" smtClean="0"/>
              <a:t>(supercomputers, </a:t>
            </a:r>
            <a:br>
              <a:rPr lang="en-US" dirty="0" smtClean="0"/>
            </a:br>
            <a:r>
              <a:rPr lang="en-US" dirty="0" smtClean="0"/>
              <a:t>compute clusters, </a:t>
            </a:r>
            <a:br>
              <a:rPr lang="en-US" dirty="0" smtClean="0"/>
            </a:br>
            <a:r>
              <a:rPr lang="en-US" dirty="0" smtClean="0"/>
              <a:t>data stores)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Gateways: Tiered Access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7" name="Picture 6" descr="gridchem-home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b="26822"/>
          <a:stretch/>
        </p:blipFill>
        <p:spPr>
          <a:xfrm>
            <a:off x="3657600" y="1828800"/>
            <a:ext cx="2293620" cy="2313432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2514600" y="259080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096000" y="259080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5400000">
            <a:off x="2819400" y="3276600"/>
            <a:ext cx="381000" cy="26670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6400800" y="3276600"/>
            <a:ext cx="381000" cy="26670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0916" y="4800600"/>
            <a:ext cx="189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</a:t>
            </a:r>
            <a:br>
              <a:rPr lang="en-US" dirty="0" smtClean="0"/>
            </a:br>
            <a:r>
              <a:rPr lang="en-US" dirty="0" smtClean="0"/>
              <a:t>authenticates</a:t>
            </a:r>
            <a:r>
              <a:rPr lang="en-US" dirty="0"/>
              <a:t>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science gateway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64555" y="4800600"/>
            <a:ext cx="192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science gateway</a:t>
            </a:r>
            <a:br>
              <a:rPr lang="en-US" dirty="0" smtClean="0"/>
            </a:br>
            <a:r>
              <a:rPr lang="en-US" dirty="0" smtClean="0"/>
              <a:t>authenticates</a:t>
            </a:r>
            <a:r>
              <a:rPr lang="en-US" dirty="0"/>
              <a:t> </a:t>
            </a:r>
            <a:r>
              <a:rPr lang="en-US" dirty="0" smtClean="0"/>
              <a:t>to </a:t>
            </a:r>
            <a:br>
              <a:rPr lang="en-US" dirty="0" smtClean="0"/>
            </a:br>
            <a:r>
              <a:rPr lang="en-US" dirty="0" smtClean="0"/>
              <a:t>service </a:t>
            </a:r>
            <a:r>
              <a:rPr lang="en-US" dirty="0" smtClean="0"/>
              <a:t>providers</a:t>
            </a:r>
            <a:endParaRPr lang="en-US" dirty="0"/>
          </a:p>
        </p:txBody>
      </p:sp>
      <p:pic>
        <p:nvPicPr>
          <p:cNvPr id="16" name="Picture 15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81200"/>
            <a:ext cx="2044700" cy="1727200"/>
          </a:xfrm>
          <a:prstGeom prst="rect">
            <a:avLst/>
          </a:prstGeom>
        </p:spPr>
      </p:pic>
      <p:pic>
        <p:nvPicPr>
          <p:cNvPr id="18" name="Picture 17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3124200"/>
            <a:ext cx="1513332" cy="1001268"/>
          </a:xfrm>
          <a:prstGeom prst="rect">
            <a:avLst/>
          </a:prstGeom>
        </p:spPr>
      </p:pic>
      <p:pic>
        <p:nvPicPr>
          <p:cNvPr id="19" name="Picture 18" descr="mss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1371600"/>
            <a:ext cx="952500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4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Gateways: Tiered Access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 A: Transitive Trust</a:t>
            </a:r>
          </a:p>
          <a:p>
            <a:pPr lvl="1"/>
            <a:r>
              <a:rPr lang="en-US" dirty="0" smtClean="0"/>
              <a:t>Bilateral agreement between science gateway &amp; service provider</a:t>
            </a:r>
          </a:p>
          <a:p>
            <a:pPr lvl="2"/>
            <a:r>
              <a:rPr lang="en-US" dirty="0" smtClean="0"/>
              <a:t>Bulk allocation </a:t>
            </a:r>
            <a:r>
              <a:rPr lang="en-US" dirty="0" smtClean="0"/>
              <a:t>of service to the science gateway</a:t>
            </a:r>
          </a:p>
          <a:p>
            <a:pPr lvl="2"/>
            <a:r>
              <a:rPr lang="en-US" dirty="0" smtClean="0"/>
              <a:t>Service provider may not </a:t>
            </a:r>
            <a:r>
              <a:rPr lang="en-US" dirty="0" smtClean="0"/>
              <a:t>know who </a:t>
            </a:r>
            <a:r>
              <a:rPr lang="en-US" dirty="0" smtClean="0"/>
              <a:t>the end users are</a:t>
            </a:r>
          </a:p>
          <a:p>
            <a:pPr lvl="1"/>
            <a:r>
              <a:rPr lang="en-US" dirty="0" smtClean="0"/>
              <a:t>Users may not </a:t>
            </a:r>
            <a:r>
              <a:rPr lang="en-US" dirty="0" smtClean="0"/>
              <a:t>know who </a:t>
            </a:r>
            <a:r>
              <a:rPr lang="en-US" dirty="0" smtClean="0"/>
              <a:t>the underlying service providers are</a:t>
            </a:r>
          </a:p>
          <a:p>
            <a:r>
              <a:rPr lang="en-US" dirty="0" smtClean="0"/>
              <a:t>Option </a:t>
            </a:r>
            <a:r>
              <a:rPr lang="en-US" dirty="0" smtClean="0"/>
              <a:t>B: Delegation of Rights</a:t>
            </a:r>
          </a:p>
          <a:p>
            <a:pPr lvl="1"/>
            <a:r>
              <a:rPr lang="en-US" dirty="0" smtClean="0"/>
              <a:t>End user has account at underlying service provider</a:t>
            </a:r>
          </a:p>
          <a:p>
            <a:pPr lvl="2"/>
            <a:r>
              <a:rPr lang="en-US" dirty="0" smtClean="0"/>
              <a:t>Goal: Use underlying services via science gateway interfaces</a:t>
            </a:r>
          </a:p>
          <a:p>
            <a:pPr lvl="1"/>
            <a:r>
              <a:rPr lang="en-US" dirty="0" smtClean="0"/>
              <a:t>Science Gateway explicitly acts on the user’s behalf when interacting with the underlying service </a:t>
            </a:r>
            <a:r>
              <a:rPr lang="en-US" dirty="0" smtClean="0"/>
              <a:t>providers</a:t>
            </a:r>
          </a:p>
          <a:p>
            <a:r>
              <a:rPr lang="en-US" dirty="0" smtClean="0"/>
              <a:t>Both options are useful</a:t>
            </a:r>
          </a:p>
          <a:p>
            <a:pPr lvl="1"/>
            <a:r>
              <a:rPr lang="en-US" dirty="0" smtClean="0"/>
              <a:t>Today let’s focus </a:t>
            </a:r>
            <a:r>
              <a:rPr lang="en-US" dirty="0" smtClean="0"/>
              <a:t>on </a:t>
            </a:r>
            <a:r>
              <a:rPr lang="en-US" i="1" dirty="0"/>
              <a:t>Option B: Delegation of </a:t>
            </a:r>
            <a:r>
              <a:rPr lang="en-US" i="1" dirty="0" smtClean="0"/>
              <a:t>Rights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 </a:t>
            </a:r>
            <a:r>
              <a:rPr lang="en-US" dirty="0" smtClean="0"/>
              <a:t>Science </a:t>
            </a:r>
            <a:r>
              <a:rPr lang="en-US" dirty="0" smtClean="0"/>
              <a:t>Gateway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5181600" y="2514600"/>
            <a:ext cx="1371600" cy="1752600"/>
            <a:chOff x="5029200" y="2514600"/>
            <a:chExt cx="1371600" cy="1752600"/>
          </a:xfrm>
        </p:grpSpPr>
        <p:sp>
          <p:nvSpPr>
            <p:cNvPr id="11" name="TextBox 10"/>
            <p:cNvSpPr txBox="1"/>
            <p:nvPr/>
          </p:nvSpPr>
          <p:spPr>
            <a:xfrm>
              <a:off x="5029200" y="32766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</a:p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486400" y="2819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64008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086600" y="2514600"/>
            <a:ext cx="1066800" cy="1752600"/>
            <a:chOff x="7086600" y="2590800"/>
            <a:chExt cx="1066800" cy="1752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086600" y="2590800"/>
              <a:ext cx="0" cy="175260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628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Access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3914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43200" y="3810000"/>
            <a:ext cx="3200400" cy="1484531"/>
            <a:chOff x="2743200" y="3810000"/>
            <a:chExt cx="3200400" cy="1484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43200" y="3810000"/>
              <a:ext cx="32004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352800" y="46482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  <a:br>
                <a:rPr lang="en-US" b="1" dirty="0" smtClean="0"/>
              </a:br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581400" y="4419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21" name="Picture 20" descr="gridchem-home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r="20267" b="41030"/>
          <a:stretch/>
        </p:blipFill>
        <p:spPr>
          <a:xfrm>
            <a:off x="5943600" y="4343400"/>
            <a:ext cx="1828800" cy="18288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pic>
        <p:nvPicPr>
          <p:cNvPr id="25" name="Picture 24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066800"/>
            <a:ext cx="1815499" cy="1202021"/>
          </a:xfrm>
          <a:prstGeom prst="rect">
            <a:avLst/>
          </a:prstGeom>
        </p:spPr>
      </p:pic>
      <p:pic>
        <p:nvPicPr>
          <p:cNvPr id="27" name="Picture 26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Delegated Authorization via OAuth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143000"/>
            <a:ext cx="3352800" cy="1524000"/>
            <a:chOff x="2514600" y="1143000"/>
            <a:chExt cx="3352800" cy="1524000"/>
          </a:xfrm>
        </p:grpSpPr>
        <p:sp>
          <p:nvSpPr>
            <p:cNvPr id="11" name="TextBox 10"/>
            <p:cNvSpPr txBox="1"/>
            <p:nvPr/>
          </p:nvSpPr>
          <p:spPr>
            <a:xfrm>
              <a:off x="3276600" y="11430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990600" cy="1676400"/>
            <a:chOff x="7010400" y="2590800"/>
            <a:chExt cx="9906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Access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685330"/>
            <a:chOff x="2209800" y="4267200"/>
            <a:chExt cx="3657600" cy="1685330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 to Supercomputer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31" name="Picture 30" descr="gridchem-home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9" r="20267" b="41030"/>
          <a:stretch/>
        </p:blipFill>
        <p:spPr>
          <a:xfrm>
            <a:off x="5943600" y="4343400"/>
            <a:ext cx="1828800" cy="18288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066800"/>
            <a:ext cx="1815499" cy="1202021"/>
          </a:xfrm>
          <a:prstGeom prst="rect">
            <a:avLst/>
          </a:prstGeom>
        </p:spPr>
      </p:pic>
      <p:pic>
        <p:nvPicPr>
          <p:cNvPr id="33" name="Picture 32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Multi</a:t>
            </a:r>
            <a:r>
              <a:rPr lang="en-US" dirty="0" smtClean="0"/>
              <a:t>-Tier Science Gateways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4800" y="12954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Browser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362200" y="12954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Gadget Container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67200" y="12954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Gadget Backing Service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276600" y="30480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Service Factory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267200" y="48768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Info Service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781800" y="48006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Compute Cluster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1981200" y="48768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Store</a:t>
            </a:r>
            <a:endParaRPr lang="en-US" b="1" dirty="0"/>
          </a:p>
        </p:txBody>
      </p:sp>
      <p:cxnSp>
        <p:nvCxnSpPr>
          <p:cNvPr id="15" name="Straight Arrow Connector 14"/>
          <p:cNvCxnSpPr>
            <a:stCxn id="7" idx="3"/>
            <a:endCxn id="8" idx="1"/>
          </p:cNvCxnSpPr>
          <p:nvPr/>
        </p:nvCxnSpPr>
        <p:spPr>
          <a:xfrm>
            <a:off x="1676400" y="1981200"/>
            <a:ext cx="685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9" idx="1"/>
          </p:cNvCxnSpPr>
          <p:nvPr/>
        </p:nvCxnSpPr>
        <p:spPr>
          <a:xfrm>
            <a:off x="3733800" y="1981200"/>
            <a:ext cx="533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486400" y="3048000"/>
            <a:ext cx="1371600" cy="1371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Service Factory</a:t>
            </a:r>
            <a:endParaRPr lang="en-US" b="1" dirty="0"/>
          </a:p>
        </p:txBody>
      </p:sp>
      <p:cxnSp>
        <p:nvCxnSpPr>
          <p:cNvPr id="29" name="Straight Arrow Connector 28"/>
          <p:cNvCxnSpPr>
            <a:stCxn id="9" idx="2"/>
          </p:cNvCxnSpPr>
          <p:nvPr/>
        </p:nvCxnSpPr>
        <p:spPr>
          <a:xfrm flipH="1">
            <a:off x="4572000" y="2667000"/>
            <a:ext cx="381000" cy="3810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</p:cNvCxnSpPr>
          <p:nvPr/>
        </p:nvCxnSpPr>
        <p:spPr>
          <a:xfrm>
            <a:off x="4953000" y="2667000"/>
            <a:ext cx="533400" cy="5334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2"/>
            <a:endCxn id="13" idx="0"/>
          </p:cNvCxnSpPr>
          <p:nvPr/>
        </p:nvCxnSpPr>
        <p:spPr>
          <a:xfrm flipH="1">
            <a:off x="2667000" y="4419600"/>
            <a:ext cx="1295400" cy="457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</p:cNvCxnSpPr>
          <p:nvPr/>
        </p:nvCxnSpPr>
        <p:spPr>
          <a:xfrm>
            <a:off x="3962400" y="4419600"/>
            <a:ext cx="381000" cy="5334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2"/>
          </p:cNvCxnSpPr>
          <p:nvPr/>
        </p:nvCxnSpPr>
        <p:spPr>
          <a:xfrm>
            <a:off x="6172200" y="4419600"/>
            <a:ext cx="685800" cy="457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81200" y="1066800"/>
            <a:ext cx="5486400" cy="35052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28" idx="2"/>
          </p:cNvCxnSpPr>
          <p:nvPr/>
        </p:nvCxnSpPr>
        <p:spPr>
          <a:xfrm flipH="1">
            <a:off x="5562600" y="4419600"/>
            <a:ext cx="609600" cy="457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16553" y="114300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Science</a:t>
            </a:r>
            <a:br>
              <a:rPr lang="en-US" b="1" dirty="0" smtClean="0"/>
            </a:br>
            <a:r>
              <a:rPr lang="en-US" b="1" dirty="0" smtClean="0"/>
              <a:t>Gateway</a:t>
            </a:r>
            <a:endParaRPr 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457200" y="4648200"/>
            <a:ext cx="8229600" cy="16764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90158" y="4800600"/>
            <a:ext cx="113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External</a:t>
            </a:r>
            <a:br>
              <a:rPr lang="en-US" b="1" dirty="0" smtClean="0"/>
            </a:br>
            <a:r>
              <a:rPr lang="en-US" b="1" dirty="0" smtClean="0"/>
              <a:t>Services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4800600" y="3505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581400" y="533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019800" y="533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654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Long-Running Science Gateway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Science Gateway Use Case:</a:t>
            </a:r>
          </a:p>
          <a:p>
            <a:pPr lvl="1"/>
            <a:r>
              <a:rPr lang="en-US" dirty="0" smtClean="0"/>
              <a:t>Scientist launches workflow (computational simulation, data analysis, data movement/replication, </a:t>
            </a:r>
            <a:r>
              <a:rPr lang="en-US" dirty="0" smtClean="0"/>
              <a:t>visualization)</a:t>
            </a:r>
            <a:endParaRPr lang="en-US" dirty="0" smtClean="0"/>
          </a:p>
          <a:p>
            <a:pPr lvl="1"/>
            <a:r>
              <a:rPr lang="en-US" dirty="0" smtClean="0"/>
              <a:t>Workflow runs for hours/days/weeks</a:t>
            </a:r>
          </a:p>
          <a:p>
            <a:pPr lvl="1"/>
            <a:r>
              <a:rPr lang="en-US" dirty="0" smtClean="0"/>
              <a:t>Scientist monitors workflow / receives notifications of completion</a:t>
            </a:r>
          </a:p>
          <a:p>
            <a:r>
              <a:rPr lang="en-US" dirty="0" smtClean="0"/>
              <a:t>Challenge: Duration of Delegation</a:t>
            </a:r>
          </a:p>
          <a:p>
            <a:pPr lvl="1"/>
            <a:r>
              <a:rPr lang="en-US" dirty="0" smtClean="0"/>
              <a:t>“How long can the science gateway act on my behalf?”</a:t>
            </a:r>
          </a:p>
          <a:p>
            <a:pPr lvl="2"/>
            <a:r>
              <a:rPr lang="en-US" dirty="0" smtClean="0"/>
              <a:t>Ideally: only as needed for the workflow to complete</a:t>
            </a:r>
          </a:p>
          <a:p>
            <a:pPr lvl="1"/>
            <a:r>
              <a:rPr lang="en-US" dirty="0" smtClean="0"/>
              <a:t>Limit duration of delegation to minimize window of exposure</a:t>
            </a:r>
          </a:p>
          <a:p>
            <a:pPr lvl="1"/>
            <a:r>
              <a:rPr lang="en-US" dirty="0" smtClean="0"/>
              <a:t>Difficult / inconvenient to predict workflow duration</a:t>
            </a:r>
          </a:p>
          <a:p>
            <a:pPr lvl="1"/>
            <a:r>
              <a:rPr lang="en-US" dirty="0" smtClean="0"/>
              <a:t>Approaches: refresh / renewal / </a:t>
            </a:r>
            <a:r>
              <a:rPr lang="en-US" dirty="0" smtClean="0"/>
              <a:t>revocation</a:t>
            </a:r>
          </a:p>
          <a:p>
            <a:r>
              <a:rPr lang="en-US" b="1" dirty="0" smtClean="0"/>
              <a:t>OAuth 2.0 refresh is needed!</a:t>
            </a:r>
            <a:endParaRPr lang="en-US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6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40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Web Security</a:t>
            </a:r>
            <a:br>
              <a:rPr lang="en-US" dirty="0" smtClean="0"/>
            </a:br>
            <a:r>
              <a:rPr lang="en-US" dirty="0" smtClean="0"/>
              <a:t>for Science 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91000"/>
          </a:xfrm>
        </p:spPr>
        <p:txBody>
          <a:bodyPr/>
          <a:lstStyle/>
          <a:p>
            <a:r>
              <a:rPr lang="en-US" dirty="0" smtClean="0"/>
              <a:t>Software </a:t>
            </a:r>
            <a:r>
              <a:rPr lang="en-US" dirty="0"/>
              <a:t>Development for </a:t>
            </a:r>
            <a:r>
              <a:rPr lang="en-US" dirty="0" smtClean="0"/>
              <a:t>Cyberinfrastructure grant from the NSF Office of </a:t>
            </a:r>
            <a:r>
              <a:rPr lang="en-US" dirty="0"/>
              <a:t>CyberInfrastructure (</a:t>
            </a:r>
            <a:r>
              <a:rPr lang="en-US" dirty="0" err="1"/>
              <a:t>www.nsf.gov</a:t>
            </a:r>
            <a:r>
              <a:rPr lang="en-US" dirty="0"/>
              <a:t>/</a:t>
            </a:r>
            <a:r>
              <a:rPr lang="en-US" dirty="0" err="1"/>
              <a:t>oci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3 year project: August 2011 – July 2014</a:t>
            </a:r>
          </a:p>
          <a:p>
            <a:r>
              <a:rPr lang="en-US" dirty="0" smtClean="0"/>
              <a:t>Co-PIs: Marlon Pierce (IU), Rion Dooley (TACC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</a:t>
            </a:r>
            <a:r>
              <a:rPr lang="en-US" i="1" dirty="0" smtClean="0"/>
              <a:t>cyberinfrastructure</a:t>
            </a:r>
            <a:r>
              <a:rPr lang="en-US" i="1" dirty="0" smtClean="0"/>
              <a:t>?</a:t>
            </a:r>
          </a:p>
          <a:p>
            <a:pPr lvl="1"/>
            <a:r>
              <a:rPr lang="en-US" dirty="0" smtClean="0"/>
              <a:t>Supercomputers</a:t>
            </a:r>
            <a:r>
              <a:rPr lang="en-US" dirty="0"/>
              <a:t>, </a:t>
            </a:r>
            <a:r>
              <a:rPr lang="en-US" dirty="0" smtClean="0"/>
              <a:t>mass</a:t>
            </a:r>
            <a:r>
              <a:rPr lang="en-US" dirty="0"/>
              <a:t>-storage systems, </a:t>
            </a:r>
            <a:r>
              <a:rPr lang="en-US" dirty="0" smtClean="0"/>
              <a:t>data repositories, networks, software and more</a:t>
            </a:r>
          </a:p>
          <a:p>
            <a:pPr lvl="1"/>
            <a:r>
              <a:rPr lang="en-US" dirty="0" smtClean="0"/>
              <a:t>Supporting science and engineering research and education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 descr="digital_padlo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28600"/>
            <a:ext cx="30480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kerber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914400"/>
            <a:ext cx="10795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Globus Online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2438400" cy="762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4600" y="3276600"/>
            <a:ext cx="243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505200"/>
            <a:ext cx="243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7056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10400" y="4191000"/>
            <a:ext cx="0" cy="5334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2438400" cy="762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562600" y="19812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 descr="MC900412194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6" name="Picture 25" descr="2012-go3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5029200" y="2667000"/>
            <a:ext cx="1828800" cy="1371600"/>
          </a:xfrm>
          <a:prstGeom prst="rect">
            <a:avLst/>
          </a:prstGeom>
        </p:spPr>
      </p:pic>
      <p:pic>
        <p:nvPicPr>
          <p:cNvPr id="28" name="Picture 27" descr="2012-go1.tif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r="9348" b="70823"/>
          <a:stretch/>
        </p:blipFill>
        <p:spPr>
          <a:xfrm>
            <a:off x="5029200" y="4800600"/>
            <a:ext cx="3657600" cy="13716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96000" y="9906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Kerberos</a:t>
            </a:r>
            <a:br>
              <a:rPr lang="en-US" dirty="0" smtClean="0"/>
            </a:br>
            <a:r>
              <a:rPr lang="en-US" dirty="0" smtClean="0"/>
              <a:t>Authentication Server</a:t>
            </a:r>
            <a:endParaRPr lang="en-US" dirty="0"/>
          </a:p>
        </p:txBody>
      </p:sp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2743200"/>
            <a:ext cx="1815499" cy="12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4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r>
              <a:rPr lang="en-US" dirty="0" smtClean="0"/>
              <a:t>Back-end </a:t>
            </a:r>
            <a:r>
              <a:rPr lang="en-US" dirty="0" smtClean="0"/>
              <a:t>Authentication </a:t>
            </a:r>
            <a:br>
              <a:rPr lang="en-US" dirty="0" smtClean="0"/>
            </a:br>
            <a:r>
              <a:rPr lang="en-US" dirty="0" smtClean="0"/>
              <a:t>(Again)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b="1" dirty="0" smtClean="0"/>
              <a:t>Resource</a:t>
            </a:r>
            <a:br>
              <a:rPr lang="en-US" b="1" dirty="0" smtClean="0"/>
            </a:br>
            <a:r>
              <a:rPr lang="en-US" b="1" dirty="0" smtClean="0"/>
              <a:t>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800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436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33600" y="3962400"/>
            <a:ext cx="3657600" cy="11430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362200" y="2743200"/>
            <a:ext cx="3429000" cy="533400"/>
            <a:chOff x="2362200" y="2743200"/>
            <a:chExt cx="3429000" cy="533400"/>
          </a:xfrm>
        </p:grpSpPr>
        <p:sp>
          <p:nvSpPr>
            <p:cNvPr id="11" name="TextBox 10"/>
            <p:cNvSpPr txBox="1"/>
            <p:nvPr/>
          </p:nvSpPr>
          <p:spPr>
            <a:xfrm>
              <a:off x="3505200" y="28194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124200" y="27432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2a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362200" y="3276600"/>
              <a:ext cx="3429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 flipH="1">
            <a:off x="2362200" y="3505200"/>
            <a:ext cx="3352800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77000" y="4038600"/>
            <a:ext cx="0" cy="6858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81800" y="4114800"/>
            <a:ext cx="0" cy="6096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905000" y="4114800"/>
            <a:ext cx="3962400" cy="12954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43600" y="609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 err="1" smtClean="0"/>
              <a:t>AuthN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Service</a:t>
            </a:r>
            <a:endParaRPr lang="en-US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477000" y="19812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943600" y="2133600"/>
            <a:ext cx="451103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2b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77000" y="20574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Verify</a:t>
            </a:r>
            <a:br>
              <a:rPr lang="en-US" b="1" dirty="0" smtClean="0"/>
            </a:br>
            <a:r>
              <a:rPr lang="en-US" b="1" dirty="0" smtClean="0"/>
              <a:t>Password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037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 descr="2012-go1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4664"/>
          <a:stretch/>
        </p:blipFill>
        <p:spPr>
          <a:xfrm>
            <a:off x="537210" y="228600"/>
            <a:ext cx="8069580" cy="61433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43000" y="1371600"/>
            <a:ext cx="29718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46100" y="1397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2012-go2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4664"/>
          <a:stretch/>
        </p:blipFill>
        <p:spPr>
          <a:xfrm>
            <a:off x="537210" y="228600"/>
            <a:ext cx="8069580" cy="61433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2400" y="3352800"/>
            <a:ext cx="6096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365500" y="33782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1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 Online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14600" y="3276600"/>
            <a:ext cx="243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2438400" cy="762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 descr="MC900412194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6" name="Picture 25" descr="2012-go3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5029200" y="2667000"/>
            <a:ext cx="1828800" cy="1371600"/>
          </a:xfrm>
          <a:prstGeom prst="rect">
            <a:avLst/>
          </a:prstGeom>
        </p:spPr>
      </p:pic>
      <p:pic>
        <p:nvPicPr>
          <p:cNvPr id="28" name="Picture 27" descr="2012-go1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r="9348" b="70823"/>
          <a:stretch/>
        </p:blipFill>
        <p:spPr>
          <a:xfrm>
            <a:off x="5029200" y="4800600"/>
            <a:ext cx="3657600" cy="1371600"/>
          </a:xfrm>
          <a:prstGeom prst="rect">
            <a:avLst/>
          </a:prstGeom>
        </p:spPr>
      </p:pic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2743200"/>
            <a:ext cx="1815499" cy="12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3" name="Picture 2" descr="2012-go3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1651"/>
          <a:stretch/>
        </p:blipFill>
        <p:spPr>
          <a:xfrm>
            <a:off x="537210" y="228600"/>
            <a:ext cx="8069580" cy="5486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2400" y="2743200"/>
            <a:ext cx="685800" cy="4445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365500" y="28448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2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kerber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914400"/>
            <a:ext cx="10795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Globus Online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2438400" cy="762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505200"/>
            <a:ext cx="243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7056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10400" y="4191000"/>
            <a:ext cx="0" cy="5334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562600" y="19812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 descr="MC900412194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6" name="Picture 25" descr="2012-go3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5029200" y="2667000"/>
            <a:ext cx="1828800" cy="1371600"/>
          </a:xfrm>
          <a:prstGeom prst="rect">
            <a:avLst/>
          </a:prstGeom>
        </p:spPr>
      </p:pic>
      <p:pic>
        <p:nvPicPr>
          <p:cNvPr id="28" name="Picture 27" descr="2012-go1.tif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r="9348" b="70823"/>
          <a:stretch/>
        </p:blipFill>
        <p:spPr>
          <a:xfrm>
            <a:off x="5029200" y="4800600"/>
            <a:ext cx="3657600" cy="13716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96000" y="9906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Kerberos</a:t>
            </a:r>
            <a:br>
              <a:rPr lang="en-US" dirty="0" smtClean="0"/>
            </a:br>
            <a:r>
              <a:rPr lang="en-US" dirty="0" smtClean="0"/>
              <a:t>Authentication Server</a:t>
            </a:r>
            <a:endParaRPr lang="en-US" dirty="0"/>
          </a:p>
        </p:txBody>
      </p:sp>
      <p:pic>
        <p:nvPicPr>
          <p:cNvPr id="32" name="Picture 31" descr="forg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2743200"/>
            <a:ext cx="1815499" cy="12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1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4" name="Picture 3" descr="2012-go5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4845"/>
          <a:stretch/>
        </p:blipFill>
        <p:spPr>
          <a:xfrm>
            <a:off x="537210" y="228600"/>
            <a:ext cx="80695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1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3276600" cy="990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8100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696200" y="4038600"/>
            <a:ext cx="0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010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3429000" cy="1143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362200" y="1143000"/>
            <a:ext cx="35814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1371600"/>
            <a:ext cx="33528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4600" y="28956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514600" y="350520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53200" y="2057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590800" y="36576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r>
              <a:rPr lang="en-US" dirty="0" smtClean="0"/>
              <a:t>Token-based </a:t>
            </a:r>
            <a:r>
              <a:rPr lang="en-US" dirty="0" smtClean="0"/>
              <a:t>Authentication</a:t>
            </a:r>
            <a:br>
              <a:rPr lang="en-US" dirty="0" smtClean="0"/>
            </a:br>
            <a:r>
              <a:rPr lang="en-US" dirty="0" smtClean="0"/>
              <a:t>(Again)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b="1" dirty="0" smtClean="0"/>
              <a:t>Resource</a:t>
            </a:r>
            <a:br>
              <a:rPr lang="en-US" b="1" dirty="0" smtClean="0"/>
            </a:br>
            <a:r>
              <a:rPr lang="en-US" b="1" dirty="0" smtClean="0"/>
              <a:t>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800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43600" y="26670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33600" y="3962400"/>
            <a:ext cx="3657600" cy="11430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362200" y="3810000"/>
            <a:ext cx="3505200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77000" y="4038600"/>
            <a:ext cx="0" cy="6858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81800" y="4114800"/>
            <a:ext cx="0" cy="6096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905000" y="4114800"/>
            <a:ext cx="3962400" cy="129540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43600" y="609600"/>
            <a:ext cx="1371600" cy="13716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b="1" dirty="0" smtClean="0"/>
              <a:t>IdP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05000" y="1143000"/>
            <a:ext cx="4038600" cy="1447800"/>
            <a:chOff x="1905000" y="1143000"/>
            <a:chExt cx="4038600" cy="1447800"/>
          </a:xfrm>
        </p:grpSpPr>
        <p:sp>
          <p:nvSpPr>
            <p:cNvPr id="11" name="TextBox 10"/>
            <p:cNvSpPr txBox="1"/>
            <p:nvPr/>
          </p:nvSpPr>
          <p:spPr>
            <a:xfrm rot="20476452">
              <a:off x="3147183" y="1429595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819400" y="16002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2b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1905000" y="1143000"/>
              <a:ext cx="4038600" cy="1447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133600" y="1371600"/>
            <a:ext cx="3909183" cy="1371600"/>
            <a:chOff x="2133600" y="1371600"/>
            <a:chExt cx="3909183" cy="1371600"/>
          </a:xfrm>
        </p:grpSpPr>
        <p:cxnSp>
          <p:nvCxnSpPr>
            <p:cNvPr id="48" name="Straight Arrow Connector 47"/>
            <p:cNvCxnSpPr/>
            <p:nvPr/>
          </p:nvCxnSpPr>
          <p:spPr>
            <a:xfrm flipH="1">
              <a:off x="2133600" y="1371600"/>
              <a:ext cx="3733800" cy="1371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343400" y="19050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2c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20476452">
              <a:off x="4671183" y="165819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  <a:endParaRPr lang="en-US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62200" y="2362200"/>
            <a:ext cx="3657600" cy="533400"/>
            <a:chOff x="2362200" y="2362200"/>
            <a:chExt cx="3657600" cy="53340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362200" y="2895600"/>
              <a:ext cx="3657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114800" y="23622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2d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95800" y="24384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Assertion</a:t>
              </a:r>
              <a:endParaRPr lang="en-US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2971800"/>
            <a:ext cx="3505200" cy="533400"/>
            <a:chOff x="2362200" y="2971800"/>
            <a:chExt cx="3505200" cy="533400"/>
          </a:xfrm>
        </p:grpSpPr>
        <p:cxnSp>
          <p:nvCxnSpPr>
            <p:cNvPr id="42" name="Straight Arrow Connector 41"/>
            <p:cNvCxnSpPr/>
            <p:nvPr/>
          </p:nvCxnSpPr>
          <p:spPr>
            <a:xfrm flipH="1">
              <a:off x="2362200" y="3505200"/>
              <a:ext cx="3505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3200400" y="29718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2a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81400" y="30480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Who are you?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19800" y="1981200"/>
            <a:ext cx="1981200" cy="685800"/>
            <a:chOff x="6019800" y="1981200"/>
            <a:chExt cx="1981200" cy="685800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6553200" y="2057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6019800" y="2057400"/>
              <a:ext cx="451103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2d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29400" y="1981200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User Attributes</a:t>
              </a:r>
              <a:endParaRPr lang="en-US" b="1" dirty="0"/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2286000" y="3657600"/>
            <a:ext cx="3657600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1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ickr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5943600" y="685800"/>
            <a:ext cx="1828800" cy="1783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Motivating Example: </a:t>
            </a:r>
            <a:br>
              <a:rPr lang="en-US" dirty="0" smtClean="0"/>
            </a:br>
            <a:r>
              <a:rPr lang="en-US" dirty="0" smtClean="0"/>
              <a:t>Photo Printing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5181600" y="2514600"/>
            <a:ext cx="1371600" cy="1828800"/>
            <a:chOff x="5029200" y="2514600"/>
            <a:chExt cx="1371600" cy="1828800"/>
          </a:xfrm>
        </p:grpSpPr>
        <p:sp>
          <p:nvSpPr>
            <p:cNvPr id="11" name="TextBox 10"/>
            <p:cNvSpPr txBox="1"/>
            <p:nvPr/>
          </p:nvSpPr>
          <p:spPr>
            <a:xfrm>
              <a:off x="5029200" y="3276600"/>
              <a:ext cx="1371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  <a:br>
                <a:rPr lang="en-US" b="1" dirty="0" smtClean="0"/>
              </a:br>
              <a:r>
                <a:rPr lang="en-US" b="1" dirty="0" smtClean="0"/>
                <a:t>flickr</a:t>
              </a:r>
            </a:p>
            <a:p>
              <a:pPr algn="ctr"/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486400" y="2819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6400800" y="2514600"/>
              <a:ext cx="0" cy="1828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086600" y="2514600"/>
            <a:ext cx="1066800" cy="1752600"/>
            <a:chOff x="7086600" y="2590800"/>
            <a:chExt cx="1066800" cy="17526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086600" y="25908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628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Photos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3914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743200" y="3810000"/>
            <a:ext cx="3200400" cy="1761530"/>
            <a:chOff x="2743200" y="3810000"/>
            <a:chExt cx="3200400" cy="176153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43200" y="3810000"/>
              <a:ext cx="32004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352800" y="4648200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Your</a:t>
              </a:r>
              <a:br>
                <a:rPr lang="en-US" b="1" dirty="0" smtClean="0"/>
              </a:br>
              <a:r>
                <a:rPr lang="en-US" b="1" dirty="0" smtClean="0"/>
                <a:t>flickr</a:t>
              </a:r>
              <a:br>
                <a:rPr lang="en-US" b="1" dirty="0" smtClean="0"/>
              </a:br>
              <a:r>
                <a:rPr lang="en-US" b="1" dirty="0" smtClean="0"/>
                <a:t>Password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3581400" y="4495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10" name="Picture 9" descr="MC900297303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495800"/>
            <a:ext cx="1828800" cy="1612900"/>
          </a:xfrm>
          <a:prstGeom prst="rect">
            <a:avLst/>
          </a:prstGeom>
        </p:spPr>
      </p:pic>
      <p:pic>
        <p:nvPicPr>
          <p:cNvPr id="25" name="Picture 24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10924-cilogon-oo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75" y="685800"/>
            <a:ext cx="8121650" cy="4940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45300" y="1117600"/>
            <a:ext cx="4826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48400" y="1143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2438400" y="4267200"/>
            <a:ext cx="3429000" cy="11430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590800" y="36576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3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10920-cilogon-oo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685800"/>
            <a:ext cx="8128000" cy="494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962400" y="3429000"/>
            <a:ext cx="6858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3365500" y="34544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362200" y="1143000"/>
            <a:ext cx="35814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514600" y="350520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3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10920-uiuc-log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685800"/>
            <a:ext cx="8128000" cy="494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67200" y="2438400"/>
            <a:ext cx="381000" cy="304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670300" y="24638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OOI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114800"/>
            <a:ext cx="3276600" cy="990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14600" y="3810000"/>
            <a:ext cx="33528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696200" y="4038600"/>
            <a:ext cx="0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01000" y="4114800"/>
            <a:ext cx="0" cy="609600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1371600"/>
            <a:ext cx="33528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4600" y="28956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53200" y="2057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20110924-cilogon-ooi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t="1" r="32445" b="44472"/>
          <a:stretch/>
        </p:blipFill>
        <p:spPr>
          <a:xfrm>
            <a:off x="5943600" y="4800600"/>
            <a:ext cx="27432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6" name="Picture 35" descr="20110920-uiuc-login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50" t="1" r="43650" b="44472"/>
          <a:stretch/>
        </p:blipFill>
        <p:spPr>
          <a:xfrm>
            <a:off x="6019800" y="6858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37" name="Picture 36" descr="20110920-cilogon-ooi.ti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75" t="12958" r="28125" b="31515"/>
          <a:stretch/>
        </p:blipFill>
        <p:spPr>
          <a:xfrm>
            <a:off x="6019800" y="2667000"/>
            <a:ext cx="1828800" cy="13716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6" name="Picture 45" descr="MC900412194.W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20" name="Picture 19" descr="Sunburst-sensor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819400"/>
            <a:ext cx="914400" cy="109728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7924800" y="144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kerbero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1143000"/>
            <a:ext cx="53975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3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10924-cilogon.ooi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75" y="685800"/>
            <a:ext cx="8121650" cy="4940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43200" y="1371600"/>
            <a:ext cx="1143000" cy="3683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146300" y="1397000"/>
            <a:ext cx="508000" cy="266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More info</a:t>
            </a:r>
          </a:p>
          <a:p>
            <a:pPr lvl="1"/>
            <a:r>
              <a:rPr lang="en-US" dirty="0" err="1" smtClean="0"/>
              <a:t>www.sciencegatewaysecurity.org</a:t>
            </a:r>
            <a:endParaRPr lang="en-US" dirty="0" smtClean="0"/>
          </a:p>
          <a:p>
            <a:pPr lvl="1"/>
            <a:r>
              <a:rPr lang="en-US" dirty="0" err="1" smtClean="0"/>
              <a:t>jbasney@illinois.edu</a:t>
            </a:r>
            <a:endParaRPr lang="en-US" dirty="0" smtClean="0"/>
          </a:p>
          <a:p>
            <a:r>
              <a:rPr lang="en-US" dirty="0" smtClean="0"/>
              <a:t>References</a:t>
            </a:r>
          </a:p>
          <a:p>
            <a:pPr marL="457200" lvl="1" indent="0">
              <a:buNone/>
            </a:pPr>
            <a:r>
              <a:rPr lang="en-US" sz="1600" dirty="0"/>
              <a:t>Jim Basney, Rion Dooley, Jeff Gaynor, Suresh Marru, and Marlon Pierce, "Distributed Web Security for Science Gateways," Gateway Computing Environments Workshop (GCE11), November 17, 2011, Seattle, </a:t>
            </a:r>
            <a:r>
              <a:rPr lang="en-US" sz="1600" dirty="0" smtClean="0"/>
              <a:t>WA.</a:t>
            </a:r>
          </a:p>
          <a:p>
            <a:pPr marL="457200" lvl="1" indent="0">
              <a:buNone/>
            </a:pPr>
            <a:r>
              <a:rPr lang="en-US" sz="1600" dirty="0" smtClean="0"/>
              <a:t>Jim </a:t>
            </a:r>
            <a:r>
              <a:rPr lang="en-US" sz="1600" dirty="0"/>
              <a:t>Basney and Jeff Gaynor, "An OAuth Service for Issuing Certificates to Science Gateways for TeraGrid Users," TeraGrid Conference, July 18-21, 2011, Salt Lake City, UT. http://</a:t>
            </a:r>
            <a:r>
              <a:rPr lang="en-US" sz="1600" dirty="0" err="1"/>
              <a:t>dx.doi.org</a:t>
            </a:r>
            <a:r>
              <a:rPr lang="en-US" sz="1600" dirty="0"/>
              <a:t>/10.1145/</a:t>
            </a:r>
            <a:r>
              <a:rPr lang="en-US" sz="1600" dirty="0" smtClean="0"/>
              <a:t>2016741.2016776</a:t>
            </a:r>
          </a:p>
          <a:p>
            <a:pPr marL="457200" lvl="1" indent="0">
              <a:buNone/>
            </a:pPr>
            <a:r>
              <a:rPr lang="en-US" sz="1600" dirty="0" smtClean="0"/>
              <a:t>Jim </a:t>
            </a:r>
            <a:r>
              <a:rPr lang="en-US" sz="1600" dirty="0"/>
              <a:t>Basney, Von Welch, and Nancy Wilkins-</a:t>
            </a:r>
            <a:r>
              <a:rPr lang="en-US" sz="1600" dirty="0" err="1"/>
              <a:t>Diehr</a:t>
            </a:r>
            <a:r>
              <a:rPr lang="en-US" sz="1600" dirty="0"/>
              <a:t>, "TeraGrid Science Gateway AAAA Model: Implementation and Lessons Learned," TeraGrid Conference, August 2-5, 2010, Pittsburgh, PA. http://</a:t>
            </a:r>
            <a:r>
              <a:rPr lang="en-US" sz="1600" dirty="0" err="1"/>
              <a:t>dx.doi.org</a:t>
            </a:r>
            <a:r>
              <a:rPr lang="en-US" sz="1600" dirty="0"/>
              <a:t>/10.1145/</a:t>
            </a:r>
            <a:r>
              <a:rPr lang="en-US" sz="1600" dirty="0" smtClean="0"/>
              <a:t>1838574.1838576</a:t>
            </a:r>
          </a:p>
          <a:p>
            <a:pPr marL="457200" lvl="1" indent="0">
              <a:buNone/>
            </a:pPr>
            <a:r>
              <a:rPr lang="en-US" sz="1600" dirty="0"/>
              <a:t>Von Welch, Jim Barlow, James Basney, </a:t>
            </a:r>
            <a:r>
              <a:rPr lang="en-US" sz="1600" dirty="0" err="1"/>
              <a:t>Doru</a:t>
            </a:r>
            <a:r>
              <a:rPr lang="en-US" sz="1600" dirty="0"/>
              <a:t> </a:t>
            </a:r>
            <a:r>
              <a:rPr lang="en-US" sz="1600" dirty="0" err="1"/>
              <a:t>Marcusiu</a:t>
            </a:r>
            <a:r>
              <a:rPr lang="en-US" sz="1600" dirty="0"/>
              <a:t>, Nancy Wilkins-</a:t>
            </a:r>
            <a:r>
              <a:rPr lang="en-US" sz="1600" dirty="0" err="1"/>
              <a:t>Diehr</a:t>
            </a:r>
            <a:r>
              <a:rPr lang="en-US" sz="1600" dirty="0"/>
              <a:t>, "A AAAA model to support science gateways with community accounts," Concurrency and Computation: Practice and Experience, Volume 19, Issue 6, March 2007.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dx.doi.org</a:t>
            </a:r>
            <a:r>
              <a:rPr lang="en-US" sz="1600" dirty="0"/>
              <a:t>/10.1007/s10586-007-0033-</a:t>
            </a:r>
            <a:r>
              <a:rPr lang="en-US" sz="1600" dirty="0" smtClean="0"/>
              <a:t>8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6" name="Oval Callout 5"/>
          <p:cNvSpPr>
            <a:spLocks noChangeAspect="1"/>
          </p:cNvSpPr>
          <p:nvPr/>
        </p:nvSpPr>
        <p:spPr>
          <a:xfrm>
            <a:off x="6858000" y="228600"/>
            <a:ext cx="1828800" cy="1225296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Thanks for your interest!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878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Authentication</a:t>
            </a:r>
            <a:r>
              <a:rPr lang="en-US" dirty="0" smtClean="0"/>
              <a:t>: </a:t>
            </a:r>
            <a:r>
              <a:rPr lang="en-US" i="1" dirty="0" smtClean="0"/>
              <a:t>Who are you?</a:t>
            </a:r>
          </a:p>
          <a:p>
            <a:pPr lvl="1"/>
            <a:r>
              <a:rPr lang="en-US" dirty="0" smtClean="0"/>
              <a:t>customer #83461234987</a:t>
            </a:r>
          </a:p>
          <a:p>
            <a:pPr lvl="1"/>
            <a:r>
              <a:rPr lang="en-US" dirty="0" smtClean="0"/>
              <a:t>name: Jim Basney</a:t>
            </a:r>
          </a:p>
          <a:p>
            <a:pPr lvl="1"/>
            <a:r>
              <a:rPr lang="en-US" dirty="0" smtClean="0"/>
              <a:t>email: </a:t>
            </a:r>
            <a:r>
              <a:rPr lang="en-US" dirty="0" err="1" smtClean="0"/>
              <a:t>jbasney@illinois.edu</a:t>
            </a:r>
            <a:endParaRPr lang="en-US" dirty="0" smtClean="0"/>
          </a:p>
          <a:p>
            <a:r>
              <a:rPr lang="en-US" b="1" dirty="0" smtClean="0"/>
              <a:t>Authorization</a:t>
            </a:r>
            <a:r>
              <a:rPr lang="en-US" dirty="0" smtClean="0"/>
              <a:t>: </a:t>
            </a:r>
            <a:r>
              <a:rPr lang="en-US" i="1" dirty="0" smtClean="0"/>
              <a:t>What are you allowed to do?</a:t>
            </a:r>
          </a:p>
          <a:p>
            <a:pPr lvl="1"/>
            <a:r>
              <a:rPr lang="en-US" dirty="0" smtClean="0"/>
              <a:t>Access </a:t>
            </a:r>
            <a:r>
              <a:rPr lang="en-US" dirty="0" smtClean="0"/>
              <a:t>private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Charge purchases to your credit card</a:t>
            </a:r>
          </a:p>
          <a:p>
            <a:r>
              <a:rPr lang="en-US" b="1" dirty="0" smtClean="0"/>
              <a:t>Delegated Authorization</a:t>
            </a:r>
            <a:r>
              <a:rPr lang="en-US" dirty="0" smtClean="0"/>
              <a:t>: </a:t>
            </a:r>
            <a:r>
              <a:rPr lang="en-US" i="1" dirty="0" smtClean="0"/>
              <a:t>Authorizations you </a:t>
            </a:r>
            <a:r>
              <a:rPr lang="en-US" i="1" dirty="0" smtClean="0"/>
              <a:t>grant to </a:t>
            </a:r>
            <a:r>
              <a:rPr lang="en-US" i="1" dirty="0" smtClean="0"/>
              <a:t>others</a:t>
            </a:r>
            <a:endParaRPr lang="en-US" i="1" dirty="0" smtClean="0"/>
          </a:p>
          <a:p>
            <a:pPr lvl="1"/>
            <a:r>
              <a:rPr lang="en-US" dirty="0" smtClean="0"/>
              <a:t>Park your car (valet key)</a:t>
            </a:r>
          </a:p>
          <a:p>
            <a:pPr lvl="1"/>
            <a:r>
              <a:rPr lang="en-US" dirty="0" smtClean="0"/>
              <a:t>View your </a:t>
            </a:r>
            <a:r>
              <a:rPr lang="en-US" dirty="0" smtClean="0"/>
              <a:t>photos</a:t>
            </a:r>
            <a:r>
              <a:rPr lang="en-US" dirty="0"/>
              <a:t> </a:t>
            </a:r>
            <a:r>
              <a:rPr lang="en-US" dirty="0" smtClean="0"/>
              <a:t>on Flickr</a:t>
            </a:r>
            <a:endParaRPr lang="en-US" dirty="0" smtClean="0"/>
          </a:p>
          <a:p>
            <a:pPr lvl="1"/>
            <a:r>
              <a:rPr lang="en-US" dirty="0" smtClean="0"/>
              <a:t>Collaboratively edit an online </a:t>
            </a:r>
            <a:r>
              <a:rPr lang="en-US" dirty="0" smtClean="0"/>
              <a:t>Google doc</a:t>
            </a:r>
            <a:endParaRPr lang="en-US" dirty="0" smtClean="0"/>
          </a:p>
          <a:p>
            <a:r>
              <a:rPr lang="en-US" b="1" dirty="0" smtClean="0"/>
              <a:t>Credential</a:t>
            </a:r>
            <a:r>
              <a:rPr lang="en-US" dirty="0" smtClean="0"/>
              <a:t>: </a:t>
            </a:r>
            <a:r>
              <a:rPr lang="en-US" i="1" dirty="0"/>
              <a:t>How security information is </a:t>
            </a:r>
            <a:r>
              <a:rPr lang="en-US" i="1" dirty="0" smtClean="0"/>
              <a:t>conveyed</a:t>
            </a:r>
          </a:p>
          <a:p>
            <a:pPr lvl="1"/>
            <a:r>
              <a:rPr lang="en-US" dirty="0" smtClean="0"/>
              <a:t>Also known as </a:t>
            </a:r>
            <a:r>
              <a:rPr lang="en-US" b="1" dirty="0" smtClean="0"/>
              <a:t>Assertion</a:t>
            </a:r>
            <a:r>
              <a:rPr lang="en-US" dirty="0" smtClean="0"/>
              <a:t> or </a:t>
            </a:r>
            <a:r>
              <a:rPr lang="en-US" b="1" dirty="0" smtClean="0"/>
              <a:t>Token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80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Delegated Authorization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990600"/>
            <a:ext cx="3352800" cy="1676400"/>
            <a:chOff x="2514600" y="990600"/>
            <a:chExt cx="3352800" cy="1676400"/>
          </a:xfrm>
        </p:grpSpPr>
        <p:sp>
          <p:nvSpPr>
            <p:cNvPr id="11" name="TextBox 10"/>
            <p:cNvSpPr txBox="1"/>
            <p:nvPr/>
          </p:nvSpPr>
          <p:spPr>
            <a:xfrm>
              <a:off x="3200400" y="99060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 to Photos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990600" cy="1676400"/>
            <a:chOff x="7010400" y="2590800"/>
            <a:chExt cx="9906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Photos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685330"/>
            <a:chOff x="2209800" y="4267200"/>
            <a:chExt cx="3657600" cy="1685330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752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 to Photos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  <p:pic>
        <p:nvPicPr>
          <p:cNvPr id="31" name="Picture 30" descr="flickr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5943600" y="685800"/>
            <a:ext cx="1828800" cy="1783080"/>
          </a:xfrm>
          <a:prstGeom prst="rect">
            <a:avLst/>
          </a:prstGeom>
        </p:spPr>
      </p:pic>
      <p:pic>
        <p:nvPicPr>
          <p:cNvPr id="32" name="Picture 31" descr="MC900412194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438400"/>
            <a:ext cx="2044700" cy="1727200"/>
          </a:xfrm>
          <a:prstGeom prst="rect">
            <a:avLst/>
          </a:prstGeom>
        </p:spPr>
      </p:pic>
      <p:pic>
        <p:nvPicPr>
          <p:cNvPr id="33" name="Picture 32" descr="MC900297303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495800"/>
            <a:ext cx="1828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5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open protocol for </a:t>
            </a:r>
            <a:r>
              <a:rPr lang="en-US" dirty="0"/>
              <a:t>delegated </a:t>
            </a:r>
            <a:r>
              <a:rPr lang="en-US" dirty="0" smtClean="0"/>
              <a:t>authorization (</a:t>
            </a:r>
            <a:r>
              <a:rPr lang="en-US" dirty="0" err="1" smtClean="0"/>
              <a:t>oauth.net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OAuth 1.0 released (October 2007)</a:t>
            </a:r>
          </a:p>
          <a:p>
            <a:pPr lvl="1"/>
            <a:r>
              <a:rPr lang="en-US" dirty="0" smtClean="0"/>
              <a:t>OpenID+OAuth hybrid developed (2009)</a:t>
            </a:r>
          </a:p>
          <a:p>
            <a:pPr lvl="1"/>
            <a:r>
              <a:rPr lang="en-US" dirty="0" smtClean="0"/>
              <a:t>OAuth 1.0a revision (June 2009)</a:t>
            </a:r>
          </a:p>
          <a:p>
            <a:pPr lvl="2"/>
            <a:r>
              <a:rPr lang="en-US" dirty="0" smtClean="0"/>
              <a:t>RFC </a:t>
            </a:r>
            <a:r>
              <a:rPr lang="en-US" dirty="0"/>
              <a:t>5849 (Informational</a:t>
            </a:r>
            <a:r>
              <a:rPr lang="en-US" dirty="0" smtClean="0"/>
              <a:t>), April 2010</a:t>
            </a:r>
          </a:p>
          <a:p>
            <a:pPr lvl="1"/>
            <a:r>
              <a:rPr lang="en-US" dirty="0" smtClean="0"/>
              <a:t>OAuth WRAP (2009-2010)</a:t>
            </a:r>
          </a:p>
          <a:p>
            <a:pPr lvl="2"/>
            <a:r>
              <a:rPr lang="en-US" dirty="0" smtClean="0"/>
              <a:t>Basis for OAuth 2.0</a:t>
            </a:r>
          </a:p>
          <a:p>
            <a:pPr lvl="1"/>
            <a:r>
              <a:rPr lang="en-US" dirty="0" smtClean="0"/>
              <a:t>OAuth 2.0 Standards Track RFC coming soon</a:t>
            </a:r>
          </a:p>
          <a:p>
            <a:pPr lvl="1"/>
            <a:r>
              <a:rPr lang="en-US" dirty="0" smtClean="0"/>
              <a:t>OpenID Connect based on OAuth 2.0</a:t>
            </a:r>
          </a:p>
          <a:p>
            <a:r>
              <a:rPr lang="en-US" dirty="0" smtClean="0"/>
              <a:t>Used by Flickr, Twitter, Facebook, Google, Netflix, …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2" name="Picture 1" descr="OAuth-Shine-300x298-150x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24384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pic>
        <p:nvPicPr>
          <p:cNvPr id="5" name="Picture 4" descr="feedflix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0"/>
            <a:ext cx="82677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1.0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www.sciencegatewaysecurity.org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25146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Resource Owner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943600" y="43434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943600" y="685800"/>
            <a:ext cx="1828800" cy="1828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Server</a:t>
            </a:r>
            <a:endParaRPr lang="en-US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3886200"/>
            <a:ext cx="3200400" cy="1143000"/>
            <a:chOff x="2667000" y="3886200"/>
            <a:chExt cx="3200400" cy="11430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667000" y="4038600"/>
              <a:ext cx="3200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67200" y="4038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6200" y="38862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514600" y="1143000"/>
            <a:ext cx="3352800" cy="1524000"/>
            <a:chOff x="2514600" y="1143000"/>
            <a:chExt cx="3352800" cy="1524000"/>
          </a:xfrm>
        </p:grpSpPr>
        <p:sp>
          <p:nvSpPr>
            <p:cNvPr id="11" name="TextBox 10"/>
            <p:cNvSpPr txBox="1"/>
            <p:nvPr/>
          </p:nvSpPr>
          <p:spPr>
            <a:xfrm>
              <a:off x="3276600" y="1143000"/>
              <a:ext cx="190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Authenticate &amp;</a:t>
              </a:r>
              <a:br>
                <a:rPr lang="en-US" b="1" dirty="0" smtClean="0"/>
              </a:br>
              <a:r>
                <a:rPr lang="en-US" b="1" dirty="0" smtClean="0"/>
                <a:t>Grant Access</a:t>
              </a:r>
              <a:endParaRPr lang="en-US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048000" y="1752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2</a:t>
              </a:r>
              <a:endParaRPr lang="en-US" b="1" dirty="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514600" y="1524000"/>
              <a:ext cx="3352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743200" y="1905000"/>
            <a:ext cx="3124200" cy="1219200"/>
            <a:chOff x="2743200" y="1905000"/>
            <a:chExt cx="3124200" cy="12192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2743200" y="1905000"/>
              <a:ext cx="31242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25908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2667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2514600"/>
            <a:ext cx="914400" cy="1752600"/>
            <a:chOff x="5791200" y="2514600"/>
            <a:chExt cx="914400" cy="17526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29400" y="2514600"/>
              <a:ext cx="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791200" y="3429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Token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00" y="29718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10400" y="2590800"/>
            <a:ext cx="1295400" cy="1676400"/>
            <a:chOff x="7010400" y="2590800"/>
            <a:chExt cx="1295400" cy="167640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010400" y="2590800"/>
              <a:ext cx="0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10400" y="33528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Resource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239000" y="28956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6</a:t>
              </a:r>
              <a:endParaRPr lang="en-US" b="1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4267200"/>
            <a:ext cx="3657600" cy="1408331"/>
            <a:chOff x="2209800" y="4267200"/>
            <a:chExt cx="3657600" cy="1408331"/>
          </a:xfrm>
        </p:grpSpPr>
        <p:cxnSp>
          <p:nvCxnSpPr>
            <p:cNvPr id="57" name="Straight Arrow Connector 56"/>
            <p:cNvCxnSpPr/>
            <p:nvPr/>
          </p:nvCxnSpPr>
          <p:spPr>
            <a:xfrm flipH="1" flipV="1">
              <a:off x="2209800" y="4267200"/>
              <a:ext cx="36576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48000" y="50292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Request Access</a:t>
              </a:r>
              <a:endParaRPr lang="en-US" b="1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13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5258</TotalTime>
  <Words>1186</Words>
  <Application>Microsoft Macintosh PowerPoint</Application>
  <PresentationFormat>On-screen Show (4:3)</PresentationFormat>
  <Paragraphs>371</Paragraphs>
  <Slides>47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ncsa-template</vt:lpstr>
      <vt:lpstr>Distributed Web Security for  Science Gateways</vt:lpstr>
      <vt:lpstr>National Center for Supercomputing Applications (NCSA)</vt:lpstr>
      <vt:lpstr>Distributed Web Security for Science Gateways</vt:lpstr>
      <vt:lpstr>Motivating Example:  Photo Printing</vt:lpstr>
      <vt:lpstr>Defining Terms</vt:lpstr>
      <vt:lpstr>Delegated Authorization</vt:lpstr>
      <vt:lpstr>OAuth</vt:lpstr>
      <vt:lpstr>PowerPoint Presentation</vt:lpstr>
      <vt:lpstr>OAuth 1.0 Model</vt:lpstr>
      <vt:lpstr>OAuth 2.0 Model</vt:lpstr>
      <vt:lpstr>PowerPoint Presentation</vt:lpstr>
      <vt:lpstr>PowerPoint Presentation</vt:lpstr>
      <vt:lpstr>PowerPoint Presentation</vt:lpstr>
      <vt:lpstr>PowerPoint Presentation</vt:lpstr>
      <vt:lpstr>Authentication Model</vt:lpstr>
      <vt:lpstr>Authentication Via Delegation</vt:lpstr>
      <vt:lpstr>Authentication Via Delegation</vt:lpstr>
      <vt:lpstr>OAuth 1.0 Model (Again)</vt:lpstr>
      <vt:lpstr>External Authentication</vt:lpstr>
      <vt:lpstr>Token-based Authentication</vt:lpstr>
      <vt:lpstr>Science Gateways</vt:lpstr>
      <vt:lpstr>PowerPoint Presentation</vt:lpstr>
      <vt:lpstr>Science Gateways: Accessing Resources</vt:lpstr>
      <vt:lpstr>Science Gateways: Tiered Access Models</vt:lpstr>
      <vt:lpstr>Science Gateways: Tiered Access Models</vt:lpstr>
      <vt:lpstr>Motivating Example: Science Gateway</vt:lpstr>
      <vt:lpstr>Delegated Authorization via OAuth</vt:lpstr>
      <vt:lpstr>Challenge: Multi-Tier Science Gateways</vt:lpstr>
      <vt:lpstr>Long-Running Science Gateway Workflows</vt:lpstr>
      <vt:lpstr>Globus Online Example</vt:lpstr>
      <vt:lpstr>Back-end Authentication  (Again)</vt:lpstr>
      <vt:lpstr>PowerPoint Presentation</vt:lpstr>
      <vt:lpstr>PowerPoint Presentation</vt:lpstr>
      <vt:lpstr>Globus Online Example</vt:lpstr>
      <vt:lpstr>PowerPoint Presentation</vt:lpstr>
      <vt:lpstr>Globus Online Example</vt:lpstr>
      <vt:lpstr>PowerPoint Presentation</vt:lpstr>
      <vt:lpstr>OOI Example</vt:lpstr>
      <vt:lpstr>Token-based Authentication (Again)</vt:lpstr>
      <vt:lpstr>PowerPoint Presentation</vt:lpstr>
      <vt:lpstr>OOI Example</vt:lpstr>
      <vt:lpstr>PowerPoint Presentation</vt:lpstr>
      <vt:lpstr>OOI Example</vt:lpstr>
      <vt:lpstr>PowerPoint Presentation</vt:lpstr>
      <vt:lpstr>OOI Example</vt:lpstr>
      <vt:lpstr>PowerPoint Presentation</vt:lpstr>
      <vt:lpstr>Wrap Up</vt:lpstr>
    </vt:vector>
  </TitlesOfParts>
  <Company>NCSA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Blake Harvey</dc:creator>
  <cp:lastModifiedBy>Jim Basney</cp:lastModifiedBy>
  <cp:revision>130</cp:revision>
  <cp:lastPrinted>2012-01-30T18:25:07Z</cp:lastPrinted>
  <dcterms:created xsi:type="dcterms:W3CDTF">2009-10-15T21:34:12Z</dcterms:created>
  <dcterms:modified xsi:type="dcterms:W3CDTF">2012-02-02T04:19:54Z</dcterms:modified>
</cp:coreProperties>
</file>